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319" r:id="rId2"/>
    <p:sldId id="318" r:id="rId3"/>
    <p:sldId id="321" r:id="rId4"/>
    <p:sldId id="344" r:id="rId5"/>
    <p:sldId id="324" r:id="rId6"/>
    <p:sldId id="343" r:id="rId7"/>
    <p:sldId id="327" r:id="rId8"/>
    <p:sldId id="328" r:id="rId9"/>
    <p:sldId id="326" r:id="rId10"/>
    <p:sldId id="329" r:id="rId11"/>
    <p:sldId id="330" r:id="rId12"/>
    <p:sldId id="338" r:id="rId13"/>
    <p:sldId id="333" r:id="rId14"/>
    <p:sldId id="331" r:id="rId15"/>
    <p:sldId id="341" r:id="rId16"/>
    <p:sldId id="334" r:id="rId17"/>
    <p:sldId id="335" r:id="rId18"/>
    <p:sldId id="340" r:id="rId19"/>
    <p:sldId id="336" r:id="rId20"/>
    <p:sldId id="337" r:id="rId21"/>
    <p:sldId id="342" r:id="rId22"/>
    <p:sldId id="299" r:id="rId23"/>
    <p:sldId id="300" r:id="rId24"/>
    <p:sldId id="298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CC"/>
    <a:srgbClr val="66FF33"/>
    <a:srgbClr val="020406"/>
    <a:srgbClr val="CC99FF"/>
    <a:srgbClr val="FF999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75" autoAdjust="0"/>
    <p:restoredTop sz="89595" autoAdjust="0"/>
  </p:normalViewPr>
  <p:slideViewPr>
    <p:cSldViewPr>
      <p:cViewPr>
        <p:scale>
          <a:sx n="61" d="100"/>
          <a:sy n="61" d="100"/>
        </p:scale>
        <p:origin x="584" y="42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38E50CA-C3E9-47C7-BAD2-58DC4F622A7E}" type="datetimeFigureOut">
              <a:rPr lang="en-SG"/>
              <a:pPr>
                <a:defRPr/>
              </a:pPr>
              <a:t>6/12/2019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6D55348-DB9C-4655-A0E7-89E1EEC0E569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5294275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9178482-EEC1-42D0-95A3-F306664DFE10}" type="datetimeFigureOut">
              <a:rPr lang="en-SG"/>
              <a:pPr>
                <a:defRPr/>
              </a:pPr>
              <a:t>6/12/2019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S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S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BBB5A2E-702B-428F-A2B4-68319C4057A9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3849132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BF523C-876F-4014-A5B9-452339D92D14}" type="datetime1">
              <a:rPr lang="en-SG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6/12/2019</a:t>
            </a:fld>
            <a:endParaRPr lang="en-SG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379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62E93A-654D-42F2-807C-48401772E853}" type="datetime1">
              <a:rPr lang="en-SG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6/12/2019</a:t>
            </a:fld>
            <a:endParaRPr lang="en-SG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379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62E93A-654D-42F2-807C-48401772E853}" type="datetime1">
              <a:rPr lang="en-SG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6/12/2019</a:t>
            </a:fld>
            <a:endParaRPr lang="en-SG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latinLnBrk="1">
              <a:spcBef>
                <a:spcPct val="0"/>
              </a:spcBef>
              <a:buFontTx/>
              <a:buChar char="•"/>
            </a:pPr>
            <a:endParaRPr lang="en-GB" altLang="en-US" dirty="0" smtClean="0"/>
          </a:p>
        </p:txBody>
      </p:sp>
      <p:sp>
        <p:nvSpPr>
          <p:cNvPr id="3482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AB50D2-FCB0-4E19-9F8A-0F3397500E2A}" type="datetime1">
              <a:rPr lang="en-SG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6/12/2019</a:t>
            </a:fld>
            <a:endParaRPr lang="en-SG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latinLnBrk="1">
              <a:spcBef>
                <a:spcPct val="0"/>
              </a:spcBef>
              <a:buFontTx/>
              <a:buChar char="•"/>
            </a:pPr>
            <a:endParaRPr lang="en-GB" altLang="en-US" smtClean="0"/>
          </a:p>
        </p:txBody>
      </p:sp>
      <p:sp>
        <p:nvSpPr>
          <p:cNvPr id="3482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AB50D2-FCB0-4E19-9F8A-0F3397500E2A}" type="datetime1">
              <a:rPr lang="en-SG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6/12/2019</a:t>
            </a:fld>
            <a:endParaRPr lang="en-SG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59CA8D8-9246-411F-A958-5300D9BBEE1A}" type="datetime1">
              <a:rPr lang="en-SG" smtClean="0"/>
              <a:t>6/12/2019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62629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949B761-9803-4C01-97C0-2588EDCD2011}" type="datetime1">
              <a:rPr lang="en-SG" smtClean="0"/>
              <a:t>6/12/2019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48916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114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 txBox="1">
            <a:spLocks/>
          </p:cNvSpPr>
          <p:nvPr userDrawn="1"/>
        </p:nvSpPr>
        <p:spPr>
          <a:xfrm>
            <a:off x="8631238" y="6670675"/>
            <a:ext cx="495300" cy="169863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7B4323A-114E-4662-BBA9-8AAD0BF9F9BC}" type="slidenum">
              <a:rPr lang="en-US" sz="1100" smtClean="0">
                <a:solidFill>
                  <a:schemeClr val="tx1"/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100" dirty="0">
                <a:solidFill>
                  <a:schemeClr val="tx1"/>
                </a:solidFill>
                <a:latin typeface="+mn-lt"/>
              </a:rPr>
              <a:t> of 18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12775" y="220663"/>
            <a:ext cx="7918450" cy="0"/>
          </a:xfrm>
          <a:prstGeom prst="line">
            <a:avLst/>
          </a:prstGeom>
          <a:ln w="38100">
            <a:solidFill>
              <a:srgbClr val="66FF3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612775" y="1155700"/>
            <a:ext cx="7918450" cy="0"/>
          </a:xfrm>
          <a:prstGeom prst="line">
            <a:avLst/>
          </a:prstGeom>
          <a:ln w="38100">
            <a:solidFill>
              <a:srgbClr val="66FF3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lIns="36000" tIns="36000" rIns="36000" bIns="36000" anchor="ctr" anchorCtr="1"/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55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01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  <a:cs typeface="+mn-cs"/>
              </a:defRPr>
            </a:lvl1pPr>
          </a:lstStyle>
          <a:p>
            <a:pPr>
              <a:defRPr/>
            </a:pPr>
            <a:fld id="{99BB8D1D-220B-449D-9A70-74F2B1AD63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11.jpe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4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218" y="28093"/>
            <a:ext cx="3705258" cy="5846073"/>
          </a:xfrm>
          <a:prstGeom prst="rect">
            <a:avLst/>
          </a:prstGeom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2609741" y="4941168"/>
            <a:ext cx="4240213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altLang="en-US" sz="1600" b="1" i="1" dirty="0">
                <a:solidFill>
                  <a:schemeClr val="bg1"/>
                </a:solidFill>
                <a:latin typeface="Arial" charset="0"/>
              </a:rPr>
              <a:t>TOTAL DEFENCE STRATEGY CARD GAME</a:t>
            </a:r>
            <a:endParaRPr lang="en-SG" altLang="en-US" sz="1600" b="1" i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4427538" y="2876550"/>
            <a:ext cx="4321175" cy="0"/>
          </a:xfrm>
          <a:prstGeom prst="line">
            <a:avLst/>
          </a:prstGeom>
          <a:ln w="38100">
            <a:solidFill>
              <a:srgbClr val="66FF3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27538" y="5661025"/>
            <a:ext cx="4321175" cy="0"/>
          </a:xfrm>
          <a:prstGeom prst="line">
            <a:avLst/>
          </a:prstGeom>
          <a:ln w="38100">
            <a:solidFill>
              <a:srgbClr val="66FF3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3" name="TextBox 12"/>
          <p:cNvSpPr txBox="1">
            <a:spLocks noChangeArrowheads="1"/>
          </p:cNvSpPr>
          <p:nvPr/>
        </p:nvSpPr>
        <p:spPr bwMode="auto">
          <a:xfrm>
            <a:off x="4356100" y="3272755"/>
            <a:ext cx="4464050" cy="199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SG" altLang="en-US" sz="2400" b="1" dirty="0">
                <a:latin typeface="+mn-lt"/>
              </a:rPr>
              <a:t>In May 2018, a series of bombings targeting </a:t>
            </a:r>
            <a:r>
              <a:rPr lang="en-SG" altLang="en-US" sz="2400" b="1" dirty="0" smtClean="0">
                <a:latin typeface="+mn-lt"/>
              </a:rPr>
              <a:t>religious institutions </a:t>
            </a:r>
            <a:r>
              <a:rPr lang="en-SG" altLang="en-US" sz="2400" b="1" dirty="0">
                <a:latin typeface="+mn-lt"/>
              </a:rPr>
              <a:t>and the </a:t>
            </a:r>
            <a:r>
              <a:rPr lang="en-SG" altLang="en-US" sz="2400" b="1" dirty="0" smtClean="0">
                <a:latin typeface="+mn-lt"/>
              </a:rPr>
              <a:t>police were </a:t>
            </a:r>
            <a:r>
              <a:rPr lang="en-SG" altLang="en-US" sz="2400" b="1" dirty="0">
                <a:latin typeface="+mn-lt"/>
              </a:rPr>
              <a:t>carried out by three families in Surabaya, </a:t>
            </a:r>
            <a:r>
              <a:rPr lang="en-SG" altLang="en-US" sz="2400" b="1" dirty="0" smtClean="0">
                <a:latin typeface="+mn-lt"/>
              </a:rPr>
              <a:t>Indonesia.</a:t>
            </a:r>
            <a:endParaRPr lang="en-SG" altLang="en-US" sz="2400" b="1" dirty="0">
              <a:latin typeface="+mn-lt"/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69900"/>
            <a:ext cx="3154363" cy="214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4029" y="2087136"/>
            <a:ext cx="1058863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251520" y="980728"/>
            <a:ext cx="3572509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689">
            <a:off x="3861567" y="988063"/>
            <a:ext cx="4765859" cy="2558067"/>
          </a:xfrm>
          <a:prstGeom prst="rect">
            <a:avLst/>
          </a:prstGeom>
        </p:spPr>
      </p:pic>
      <p:sp>
        <p:nvSpPr>
          <p:cNvPr id="15368" name="TextBox 34"/>
          <p:cNvSpPr txBox="1">
            <a:spLocks noChangeArrowheads="1"/>
          </p:cNvSpPr>
          <p:nvPr/>
        </p:nvSpPr>
        <p:spPr bwMode="auto">
          <a:xfrm>
            <a:off x="4230371" y="542917"/>
            <a:ext cx="4320221" cy="51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SG" altLang="en-US" sz="2400" b="1" dirty="0">
                <a:latin typeface="+mn-lt"/>
              </a:rPr>
              <a:t>Look at the </a:t>
            </a:r>
            <a:r>
              <a:rPr lang="en-SG" altLang="en-US" sz="2400" b="1" i="1" dirty="0" smtClean="0">
                <a:latin typeface="+mn-lt"/>
              </a:rPr>
              <a:t>Defence</a:t>
            </a:r>
            <a:r>
              <a:rPr lang="en-SG" altLang="en-US" sz="2400" b="1" dirty="0" smtClean="0">
                <a:latin typeface="+mn-lt"/>
              </a:rPr>
              <a:t> </a:t>
            </a:r>
            <a:r>
              <a:rPr lang="en-SG" altLang="en-US" sz="2400" b="1" dirty="0">
                <a:latin typeface="+mn-lt"/>
              </a:rPr>
              <a:t>cards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3816350" y="409575"/>
            <a:ext cx="5148263" cy="3024188"/>
          </a:xfrm>
          <a:prstGeom prst="roundRect">
            <a:avLst/>
          </a:prstGeom>
          <a:noFill/>
          <a:ln w="38100">
            <a:solidFill>
              <a:srgbClr val="66FF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64" name="Rectangle 37"/>
          <p:cNvSpPr>
            <a:spLocks noChangeArrowheads="1"/>
          </p:cNvSpPr>
          <p:nvPr/>
        </p:nvSpPr>
        <p:spPr bwMode="auto">
          <a:xfrm>
            <a:off x="179388" y="2548299"/>
            <a:ext cx="3419475" cy="125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Calibri" pitchFamily="34" charset="0"/>
              <a:buAutoNum type="arabicPeriod"/>
            </a:pPr>
            <a:r>
              <a:rPr lang="en-SG" altLang="en-US" sz="2400" b="1" dirty="0">
                <a:solidFill>
                  <a:srgbClr val="000000"/>
                </a:solidFill>
                <a:latin typeface="+mn-lt"/>
              </a:rPr>
              <a:t>What can we do to </a:t>
            </a:r>
            <a:r>
              <a:rPr lang="en-SG" altLang="en-US" sz="2400" b="1" dirty="0">
                <a:solidFill>
                  <a:srgbClr val="0000CC"/>
                </a:solidFill>
                <a:latin typeface="+mn-lt"/>
              </a:rPr>
              <a:t>prepare</a:t>
            </a:r>
            <a:r>
              <a:rPr lang="en-SG" altLang="en-US" sz="2400" b="1" dirty="0">
                <a:solidFill>
                  <a:srgbClr val="000000"/>
                </a:solidFill>
                <a:latin typeface="+mn-lt"/>
              </a:rPr>
              <a:t> ourselves for an incident like this?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79388" y="4132263"/>
            <a:ext cx="8640762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Calibri" pitchFamily="34" charset="0"/>
              <a:buAutoNum type="arabicPeriod" startAt="2"/>
            </a:pPr>
            <a:r>
              <a:rPr lang="en-SG" altLang="en-US" sz="2400" b="1" dirty="0">
                <a:solidFill>
                  <a:srgbClr val="000000"/>
                </a:solidFill>
                <a:latin typeface="+mn-lt"/>
              </a:rPr>
              <a:t>What are some ways in which we can </a:t>
            </a:r>
            <a:r>
              <a:rPr lang="en-SG" altLang="en-US" sz="2400" b="1" dirty="0">
                <a:solidFill>
                  <a:srgbClr val="0000CC"/>
                </a:solidFill>
                <a:latin typeface="+mn-lt"/>
              </a:rPr>
              <a:t>respond</a:t>
            </a:r>
            <a:r>
              <a:rPr lang="en-SG" altLang="en-US" sz="2400" b="1" dirty="0">
                <a:solidFill>
                  <a:srgbClr val="000000"/>
                </a:solidFill>
                <a:latin typeface="+mn-lt"/>
              </a:rPr>
              <a:t> when an incident like this happens?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79388" y="5157788"/>
            <a:ext cx="8640762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Calibri" pitchFamily="34" charset="0"/>
              <a:buAutoNum type="arabicPeriod" startAt="3"/>
            </a:pPr>
            <a:r>
              <a:rPr lang="en-SG" altLang="en-US" sz="2400" b="1" dirty="0">
                <a:solidFill>
                  <a:srgbClr val="000000"/>
                </a:solidFill>
                <a:latin typeface="+mn-lt"/>
              </a:rPr>
              <a:t>How can we help our society </a:t>
            </a:r>
            <a:r>
              <a:rPr lang="en-SG" altLang="en-US" sz="2400" b="1" dirty="0">
                <a:solidFill>
                  <a:srgbClr val="0000CC"/>
                </a:solidFill>
                <a:latin typeface="+mn-lt"/>
              </a:rPr>
              <a:t>recover</a:t>
            </a:r>
            <a:r>
              <a:rPr lang="en-SG" altLang="en-US" sz="2400" b="1" dirty="0">
                <a:solidFill>
                  <a:srgbClr val="000000"/>
                </a:solidFill>
                <a:latin typeface="+mn-lt"/>
              </a:rPr>
              <a:t> from such an incident quickly?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737" y="310639"/>
            <a:ext cx="35433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894905" y="1984375"/>
            <a:ext cx="59975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Arial" charset="0"/>
              <a:buChar char="•"/>
            </a:pPr>
            <a:r>
              <a:rPr lang="en-SG" altLang="en-US" sz="2400" b="1" dirty="0">
                <a:latin typeface="+mn-lt"/>
              </a:rPr>
              <a:t>Terrorism is a real and present danger. It is not a matter of “if” but “when” an attack will happen.</a:t>
            </a:r>
          </a:p>
          <a:p>
            <a:pPr algn="just">
              <a:buFont typeface="Arial" charset="0"/>
              <a:buChar char="•"/>
            </a:pPr>
            <a:endParaRPr lang="en-SG" altLang="en-US" sz="2400" b="1" dirty="0">
              <a:latin typeface="+mn-lt"/>
            </a:endParaRPr>
          </a:p>
          <a:p>
            <a:pPr algn="just">
              <a:buFont typeface="Arial" charset="0"/>
              <a:buChar char="•"/>
            </a:pPr>
            <a:r>
              <a:rPr lang="en-SG" altLang="en-US" sz="2400" b="1" dirty="0">
                <a:latin typeface="+mn-lt"/>
              </a:rPr>
              <a:t>We need to support our National Servicemen when they are called up for training or operations to keep us safe and secure</a:t>
            </a:r>
            <a:r>
              <a:rPr lang="en-SG" altLang="en-US" sz="2400" b="1" dirty="0" smtClean="0">
                <a:latin typeface="+mn-lt"/>
              </a:rPr>
              <a:t>.       </a:t>
            </a:r>
          </a:p>
          <a:p>
            <a:pPr algn="just">
              <a:buFont typeface="Arial" charset="0"/>
              <a:buChar char="•"/>
            </a:pPr>
            <a:r>
              <a:rPr lang="en-SG" altLang="en-US" sz="2400" b="1" dirty="0" smtClean="0">
                <a:latin typeface="+mn-lt"/>
              </a:rPr>
              <a:t>                    </a:t>
            </a:r>
            <a:endParaRPr lang="en-SG" altLang="en-US" sz="2400" b="1" dirty="0">
              <a:latin typeface="+mn-lt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782" y="476672"/>
            <a:ext cx="7818437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264907" y="5253007"/>
            <a:ext cx="562757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Arial" charset="0"/>
              <a:buChar char="•"/>
            </a:pPr>
            <a:r>
              <a:rPr lang="en-SG" altLang="en-US" sz="2400" b="1" dirty="0" smtClean="0">
                <a:latin typeface="+mn-lt"/>
              </a:rPr>
              <a:t>Each of us has a part to play in safeguarding our harmony and way of life. </a:t>
            </a:r>
            <a:endParaRPr lang="en-SG" altLang="en-US" sz="2400" b="1" dirty="0">
              <a:latin typeface="+mn-lt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323528" y="1844824"/>
            <a:ext cx="2079688" cy="3089464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523370" y="2564904"/>
            <a:ext cx="2079688" cy="3070981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725896" y="3324150"/>
            <a:ext cx="2047322" cy="3088800"/>
          </a:xfrm>
          <a:prstGeom prst="rect">
            <a:avLst/>
          </a:prstGeom>
          <a:effectLst>
            <a:glow rad="50800">
              <a:schemeClr val="tx1">
                <a:alpha val="9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655" y="81598"/>
            <a:ext cx="275907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4535488" y="537528"/>
            <a:ext cx="4321175" cy="0"/>
          </a:xfrm>
          <a:prstGeom prst="line">
            <a:avLst/>
          </a:prstGeom>
          <a:ln w="38100">
            <a:solidFill>
              <a:srgbClr val="66FF3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35488" y="6573203"/>
            <a:ext cx="4321175" cy="0"/>
          </a:xfrm>
          <a:prstGeom prst="line">
            <a:avLst/>
          </a:prstGeom>
          <a:ln w="38100">
            <a:solidFill>
              <a:srgbClr val="66FF3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37768"/>
            <a:ext cx="1058863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0" name="TextBox 12"/>
          <p:cNvSpPr txBox="1">
            <a:spLocks noChangeArrowheads="1"/>
          </p:cNvSpPr>
          <p:nvPr/>
        </p:nvSpPr>
        <p:spPr bwMode="auto">
          <a:xfrm>
            <a:off x="4535488" y="1453426"/>
            <a:ext cx="4464050" cy="34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Arial" charset="0"/>
              <a:buChar char="•"/>
            </a:pPr>
            <a:r>
              <a:rPr lang="en-SG" altLang="en-US" sz="2400" b="1" dirty="0">
                <a:latin typeface="+mn-lt"/>
              </a:rPr>
              <a:t>In </a:t>
            </a:r>
            <a:r>
              <a:rPr lang="en-SG" altLang="en-US" sz="2400" b="1" dirty="0" smtClean="0">
                <a:latin typeface="+mn-lt"/>
              </a:rPr>
              <a:t>June 2017, 12 countries closed off Qatar’s aviation routes and sea lanes. </a:t>
            </a:r>
          </a:p>
          <a:p>
            <a:pPr algn="just">
              <a:buFont typeface="Arial" charset="0"/>
              <a:buChar char="•"/>
            </a:pPr>
            <a:endParaRPr lang="en-US" altLang="en-US" sz="2400" b="1" dirty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en-US" altLang="en-US" sz="2400" b="1" dirty="0" smtClean="0">
                <a:latin typeface="+mn-lt"/>
              </a:rPr>
              <a:t>Qatari airplanes and ships were banned from entering her </a:t>
            </a:r>
            <a:r>
              <a:rPr lang="en-US" altLang="en-US" sz="2400" b="1" dirty="0" err="1" smtClean="0">
                <a:latin typeface="+mn-lt"/>
              </a:rPr>
              <a:t>neigbouring</a:t>
            </a:r>
            <a:r>
              <a:rPr lang="en-US" altLang="en-US" sz="2400" b="1" dirty="0" smtClean="0">
                <a:latin typeface="+mn-lt"/>
              </a:rPr>
              <a:t> countries, affecting Qatar’s food supplies and economic trade. </a:t>
            </a:r>
            <a:endParaRPr lang="en-SG" altLang="en-US" sz="2400" b="1" dirty="0">
              <a:latin typeface="+mn-lt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648851" y="1948498"/>
            <a:ext cx="3072681" cy="4472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689">
            <a:off x="508278" y="2990180"/>
            <a:ext cx="4765859" cy="2558067"/>
          </a:xfrm>
          <a:prstGeom prst="rect">
            <a:avLst/>
          </a:prstGeom>
        </p:spPr>
      </p:pic>
      <p:sp>
        <p:nvSpPr>
          <p:cNvPr id="18436" name="TextBox 9"/>
          <p:cNvSpPr txBox="1">
            <a:spLocks noChangeArrowheads="1"/>
          </p:cNvSpPr>
          <p:nvPr/>
        </p:nvSpPr>
        <p:spPr bwMode="auto">
          <a:xfrm>
            <a:off x="784225" y="2301875"/>
            <a:ext cx="43211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SG" altLang="en-US" sz="2400" b="1" dirty="0">
                <a:latin typeface="+mn-lt"/>
              </a:rPr>
              <a:t>Look at the </a:t>
            </a:r>
            <a:r>
              <a:rPr lang="en-SG" altLang="en-US" sz="2400" b="1" i="1" dirty="0" smtClean="0">
                <a:latin typeface="+mn-lt"/>
              </a:rPr>
              <a:t>Defence</a:t>
            </a:r>
            <a:r>
              <a:rPr lang="en-SG" altLang="en-US" sz="2400" b="1" dirty="0" smtClean="0">
                <a:latin typeface="+mn-lt"/>
              </a:rPr>
              <a:t> </a:t>
            </a:r>
            <a:r>
              <a:rPr lang="en-SG" altLang="en-US" sz="2400" b="1" dirty="0">
                <a:latin typeface="+mn-lt"/>
              </a:rPr>
              <a:t>cards</a:t>
            </a:r>
          </a:p>
        </p:txBody>
      </p:sp>
      <p:sp>
        <p:nvSpPr>
          <p:cNvPr id="18437" name="TextBox 13"/>
          <p:cNvSpPr txBox="1">
            <a:spLocks noChangeArrowheads="1"/>
          </p:cNvSpPr>
          <p:nvPr/>
        </p:nvSpPr>
        <p:spPr bwMode="auto">
          <a:xfrm>
            <a:off x="5694363" y="2003786"/>
            <a:ext cx="3311525" cy="125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SG" altLang="en-US" sz="2400" b="1" dirty="0">
                <a:latin typeface="+mn-lt"/>
              </a:rPr>
              <a:t>What can we do</a:t>
            </a:r>
          </a:p>
          <a:p>
            <a:pPr algn="ctr"/>
            <a:r>
              <a:rPr lang="en-SG" altLang="en-US" sz="2400" b="1" dirty="0">
                <a:latin typeface="+mn-lt"/>
              </a:rPr>
              <a:t>to prepare ourselves</a:t>
            </a:r>
          </a:p>
          <a:p>
            <a:pPr algn="ctr"/>
            <a:r>
              <a:rPr lang="en-SG" altLang="en-US" sz="2400" b="1" dirty="0">
                <a:latin typeface="+mn-lt"/>
              </a:rPr>
              <a:t>for an incident like this?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31800" y="2060575"/>
            <a:ext cx="5148263" cy="3600450"/>
          </a:xfrm>
          <a:prstGeom prst="roundRect">
            <a:avLst/>
          </a:prstGeom>
          <a:noFill/>
          <a:ln w="38100">
            <a:solidFill>
              <a:srgbClr val="66FF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319" y="332656"/>
            <a:ext cx="8107363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6219118" y="3356992"/>
            <a:ext cx="2262013" cy="3082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85" y="113667"/>
            <a:ext cx="4373563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342928" y="2113987"/>
            <a:ext cx="5688632" cy="162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72000" rIns="72000" bIns="72000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Arial" charset="0"/>
              <a:buChar char="•"/>
            </a:pPr>
            <a:r>
              <a:rPr lang="en-US" altLang="en-US" sz="2400" b="1" dirty="0" smtClean="0">
                <a:latin typeface="+mn-lt"/>
              </a:rPr>
              <a:t>Businesses can develop contingency plans to ensure that we have good infrastructure, strong reserves and that our economy remains competitive. 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342928" y="3730727"/>
            <a:ext cx="5688632" cy="310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72000" rIns="72000" bIns="72000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Arial" charset="0"/>
              <a:buChar char="•"/>
            </a:pPr>
            <a:r>
              <a:rPr lang="en-US" altLang="en-US" sz="2400" b="1" dirty="0" smtClean="0">
                <a:latin typeface="+mn-lt"/>
              </a:rPr>
              <a:t>We can play our part by retraining, upgrading, keep up with new technologies and new ways of doing things. </a:t>
            </a:r>
          </a:p>
          <a:p>
            <a:pPr algn="just">
              <a:buFont typeface="Arial" charset="0"/>
              <a:buChar char="•"/>
            </a:pPr>
            <a:endParaRPr lang="en-US" altLang="en-US" b="1" dirty="0">
              <a:latin typeface="+mn-lt"/>
            </a:endParaRPr>
          </a:p>
          <a:p>
            <a:pPr algn="just">
              <a:buFont typeface="Arial" charset="0"/>
              <a:buChar char="•"/>
            </a:pPr>
            <a:r>
              <a:rPr lang="en-US" altLang="en-US" sz="2400" b="1" dirty="0" smtClean="0">
                <a:latin typeface="+mn-lt"/>
              </a:rPr>
              <a:t>We cannot be complacent as situations like these can develop quickly and unexpectedly. </a:t>
            </a:r>
            <a:endParaRPr lang="en-SG" altLang="en-US" sz="2400" b="1" dirty="0" smtClean="0">
              <a:latin typeface="+mn-lt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492583" y="2492896"/>
            <a:ext cx="1631145" cy="247566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/>
          <a:stretch>
            <a:fillRect/>
          </a:stretch>
        </p:blipFill>
        <p:spPr>
          <a:xfrm>
            <a:off x="816138" y="2952403"/>
            <a:ext cx="1620229" cy="2486474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6"/>
          <a:stretch>
            <a:fillRect/>
          </a:stretch>
        </p:blipFill>
        <p:spPr>
          <a:xfrm>
            <a:off x="1130193" y="3432831"/>
            <a:ext cx="1620229" cy="2486474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7"/>
          <a:stretch>
            <a:fillRect/>
          </a:stretch>
        </p:blipFill>
        <p:spPr>
          <a:xfrm>
            <a:off x="1475656" y="3985000"/>
            <a:ext cx="1620229" cy="2475662"/>
          </a:xfrm>
          <a:prstGeom prst="rect">
            <a:avLst/>
          </a:prstGeom>
          <a:effectLst>
            <a:glow rad="50800">
              <a:schemeClr val="tx1">
                <a:alpha val="82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53598"/>
            <a:ext cx="275907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4535488" y="446088"/>
            <a:ext cx="4321175" cy="0"/>
          </a:xfrm>
          <a:prstGeom prst="line">
            <a:avLst/>
          </a:prstGeom>
          <a:ln w="38100">
            <a:solidFill>
              <a:srgbClr val="66FF3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35488" y="6481763"/>
            <a:ext cx="4321175" cy="0"/>
          </a:xfrm>
          <a:prstGeom prst="line">
            <a:avLst/>
          </a:prstGeom>
          <a:ln w="38100">
            <a:solidFill>
              <a:srgbClr val="66FF3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3315" y="76458"/>
            <a:ext cx="1058863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2" name="TextBox 12"/>
          <p:cNvSpPr txBox="1">
            <a:spLocks noChangeArrowheads="1"/>
          </p:cNvSpPr>
          <p:nvPr/>
        </p:nvSpPr>
        <p:spPr bwMode="auto">
          <a:xfrm>
            <a:off x="4464050" y="2652557"/>
            <a:ext cx="4464050" cy="162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Arial" charset="0"/>
              <a:buChar char="•"/>
            </a:pPr>
            <a:r>
              <a:rPr lang="en-SG" altLang="en-US" sz="2400" b="1" dirty="0" smtClean="0">
                <a:latin typeface="+mn-lt"/>
              </a:rPr>
              <a:t>In July 2018, hackers stole information from 1.5 million patients from the </a:t>
            </a:r>
            <a:r>
              <a:rPr lang="en-SG" altLang="en-US" sz="2400" b="1" dirty="0" err="1" smtClean="0">
                <a:latin typeface="+mn-lt"/>
              </a:rPr>
              <a:t>SingHealth</a:t>
            </a:r>
            <a:r>
              <a:rPr lang="en-SG" altLang="en-US" sz="2400" b="1" dirty="0" smtClean="0">
                <a:latin typeface="+mn-lt"/>
              </a:rPr>
              <a:t> database.</a:t>
            </a:r>
            <a:endParaRPr lang="en-SG" altLang="en-US" sz="2400" b="1" dirty="0">
              <a:latin typeface="+mn-lt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801166" y="2012188"/>
            <a:ext cx="2955925" cy="4461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689">
            <a:off x="3868233" y="2287087"/>
            <a:ext cx="4765859" cy="2558067"/>
          </a:xfrm>
          <a:prstGeom prst="rect">
            <a:avLst/>
          </a:prstGeom>
        </p:spPr>
      </p:pic>
      <p:pic>
        <p:nvPicPr>
          <p:cNvPr id="21506" name="Picture 8" descr="Image by FlamingText.co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00025"/>
            <a:ext cx="35417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Box 34"/>
          <p:cNvSpPr txBox="1">
            <a:spLocks noChangeArrowheads="1"/>
          </p:cNvSpPr>
          <p:nvPr/>
        </p:nvSpPr>
        <p:spPr bwMode="auto">
          <a:xfrm>
            <a:off x="4230371" y="1834298"/>
            <a:ext cx="4320221" cy="51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SG" altLang="en-US" sz="2400" b="1" dirty="0">
                <a:latin typeface="+mn-lt"/>
              </a:rPr>
              <a:t>Look at the </a:t>
            </a:r>
            <a:r>
              <a:rPr lang="en-SG" altLang="en-US" sz="2400" b="1" i="1" dirty="0" smtClean="0">
                <a:latin typeface="+mn-lt"/>
              </a:rPr>
              <a:t>Defence</a:t>
            </a:r>
            <a:r>
              <a:rPr lang="en-SG" altLang="en-US" sz="2400" b="1" dirty="0" smtClean="0">
                <a:latin typeface="+mn-lt"/>
              </a:rPr>
              <a:t> </a:t>
            </a:r>
            <a:r>
              <a:rPr lang="en-SG" altLang="en-US" sz="2400" b="1" dirty="0">
                <a:latin typeface="+mn-lt"/>
              </a:rPr>
              <a:t>cards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3816350" y="1700956"/>
            <a:ext cx="5148263" cy="3024188"/>
          </a:xfrm>
          <a:prstGeom prst="roundRect">
            <a:avLst/>
          </a:prstGeom>
          <a:noFill/>
          <a:ln w="38100">
            <a:solidFill>
              <a:srgbClr val="66FF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508" name="Rectangle 15"/>
          <p:cNvSpPr>
            <a:spLocks noChangeArrowheads="1"/>
          </p:cNvSpPr>
          <p:nvPr/>
        </p:nvSpPr>
        <p:spPr bwMode="auto">
          <a:xfrm>
            <a:off x="179388" y="2548299"/>
            <a:ext cx="3419475" cy="125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Calibri" pitchFamily="34" charset="0"/>
              <a:buAutoNum type="arabicPeriod"/>
            </a:pPr>
            <a:r>
              <a:rPr lang="en-SG" altLang="en-US" sz="2400" b="1" dirty="0">
                <a:solidFill>
                  <a:srgbClr val="000000"/>
                </a:solidFill>
                <a:latin typeface="+mn-lt"/>
              </a:rPr>
              <a:t>What can we do to </a:t>
            </a:r>
            <a:r>
              <a:rPr lang="en-SG" altLang="en-US" sz="2400" b="1" dirty="0">
                <a:solidFill>
                  <a:srgbClr val="0000CC"/>
                </a:solidFill>
                <a:latin typeface="+mn-lt"/>
              </a:rPr>
              <a:t>prepare</a:t>
            </a:r>
            <a:r>
              <a:rPr lang="en-SG" altLang="en-US" sz="2400" b="1" dirty="0">
                <a:solidFill>
                  <a:srgbClr val="000000"/>
                </a:solidFill>
                <a:latin typeface="+mn-lt"/>
              </a:rPr>
              <a:t> ourselves for an incident like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3276600" y="2564904"/>
            <a:ext cx="5472113" cy="310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Arial" charset="0"/>
              <a:buChar char="•"/>
            </a:pPr>
            <a:r>
              <a:rPr lang="en-SG" altLang="en-US" sz="2400" b="1" dirty="0" smtClean="0">
                <a:latin typeface="+mn-lt"/>
              </a:rPr>
              <a:t>Cyber attacks (either state-sponsored or by individuals) on infrastructure can cause significant damage to our economy and daily lives. </a:t>
            </a:r>
            <a:endParaRPr lang="en-SG" altLang="en-US" sz="2400" b="1" dirty="0">
              <a:latin typeface="+mn-lt"/>
            </a:endParaRPr>
          </a:p>
          <a:p>
            <a:pPr algn="just">
              <a:buFont typeface="Arial" charset="0"/>
              <a:buChar char="•"/>
            </a:pPr>
            <a:endParaRPr lang="en-SG" altLang="en-US" sz="2400" b="1" dirty="0">
              <a:latin typeface="+mn-lt"/>
            </a:endParaRPr>
          </a:p>
          <a:p>
            <a:pPr algn="just">
              <a:buFont typeface="Arial" charset="0"/>
              <a:buChar char="•"/>
            </a:pPr>
            <a:r>
              <a:rPr lang="en-SG" altLang="en-US" sz="2400" b="1" dirty="0" smtClean="0">
                <a:latin typeface="+mn-lt"/>
              </a:rPr>
              <a:t>We can play our part by adopting good personal data protection and cyber security practices.</a:t>
            </a:r>
            <a:endParaRPr lang="en-SG" altLang="en-US" sz="2400" b="1" dirty="0">
              <a:latin typeface="+mn-lt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247" y="204788"/>
            <a:ext cx="4373563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595709" y="2636912"/>
            <a:ext cx="1728192" cy="2554966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1115616" y="3284984"/>
            <a:ext cx="1712341" cy="2538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963" y="36307"/>
            <a:ext cx="2759075" cy="187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4" name="TextBox 12"/>
          <p:cNvSpPr txBox="1">
            <a:spLocks noChangeArrowheads="1"/>
          </p:cNvSpPr>
          <p:nvPr/>
        </p:nvSpPr>
        <p:spPr bwMode="auto">
          <a:xfrm>
            <a:off x="4464050" y="1737961"/>
            <a:ext cx="4464050" cy="34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Arial" charset="0"/>
              <a:buChar char="•"/>
            </a:pPr>
            <a:r>
              <a:rPr lang="en-US" altLang="en-US" sz="2400" b="1" dirty="0" smtClean="0">
                <a:latin typeface="+mn-lt"/>
              </a:rPr>
              <a:t>In 2017, documents were leaked from the French presidential candidate. Among documents that were leaked were fake emails. It was later discovered that the source of the leak was by a foreign power trying to affect the democratic process.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535488" y="1357313"/>
            <a:ext cx="4321175" cy="0"/>
          </a:xfrm>
          <a:prstGeom prst="line">
            <a:avLst/>
          </a:prstGeom>
          <a:ln w="38100">
            <a:solidFill>
              <a:srgbClr val="66FF3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35488" y="5589588"/>
            <a:ext cx="4321175" cy="0"/>
          </a:xfrm>
          <a:prstGeom prst="line">
            <a:avLst/>
          </a:prstGeom>
          <a:ln w="38100">
            <a:solidFill>
              <a:srgbClr val="66FF3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2381" y="562292"/>
            <a:ext cx="1058863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1025366" y="2060848"/>
            <a:ext cx="2902268" cy="450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76263" y="2095700"/>
            <a:ext cx="7991475" cy="219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14000"/>
              </a:lnSpc>
              <a:buFont typeface="Arial" charset="0"/>
              <a:buChar char="•"/>
            </a:pPr>
            <a:r>
              <a:rPr lang="en-SG" altLang="en-US" sz="2400" b="1" dirty="0" smtClean="0">
                <a:latin typeface="+mn-lt"/>
              </a:rPr>
              <a:t>Appreciate </a:t>
            </a:r>
            <a:r>
              <a:rPr lang="en-SG" altLang="en-US" sz="2400" b="1" dirty="0">
                <a:latin typeface="+mn-lt"/>
              </a:rPr>
              <a:t>the complexity of the threats facing </a:t>
            </a:r>
            <a:r>
              <a:rPr lang="en-SG" altLang="en-US" sz="2400" b="1" dirty="0" smtClean="0">
                <a:latin typeface="+mn-lt"/>
              </a:rPr>
              <a:t>Singapore and </a:t>
            </a:r>
            <a:r>
              <a:rPr lang="en-SG" altLang="en-US" sz="2400" b="1" dirty="0">
                <a:latin typeface="+mn-lt"/>
              </a:rPr>
              <a:t>the impact of everyday </a:t>
            </a:r>
            <a:r>
              <a:rPr lang="en-SG" altLang="en-US" sz="2400" b="1" dirty="0" smtClean="0">
                <a:latin typeface="+mn-lt"/>
              </a:rPr>
              <a:t>decisions.</a:t>
            </a:r>
            <a:endParaRPr lang="en-SG" altLang="en-US" sz="2400" b="1" dirty="0">
              <a:latin typeface="+mn-lt"/>
            </a:endParaRPr>
          </a:p>
          <a:p>
            <a:pPr algn="just">
              <a:lnSpc>
                <a:spcPct val="114000"/>
              </a:lnSpc>
              <a:buFont typeface="Arial" charset="0"/>
              <a:buChar char="•"/>
            </a:pPr>
            <a:endParaRPr lang="en-SG" altLang="en-US" sz="2400" b="1" dirty="0">
              <a:latin typeface="+mn-lt"/>
            </a:endParaRPr>
          </a:p>
          <a:p>
            <a:pPr algn="just">
              <a:lnSpc>
                <a:spcPct val="114000"/>
              </a:lnSpc>
              <a:buFont typeface="Arial" charset="0"/>
              <a:buChar char="•"/>
            </a:pPr>
            <a:r>
              <a:rPr lang="en-SG" altLang="en-US" sz="2400" b="1" dirty="0">
                <a:latin typeface="+mn-lt"/>
              </a:rPr>
              <a:t>Recognise that simple yet concrete actions can help our family and friends be more prepared for crises.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782" y="260648"/>
            <a:ext cx="7818437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689">
            <a:off x="3852731" y="995707"/>
            <a:ext cx="4765859" cy="2558067"/>
          </a:xfrm>
          <a:prstGeom prst="rect">
            <a:avLst/>
          </a:prstGeom>
        </p:spPr>
      </p:pic>
      <p:sp>
        <p:nvSpPr>
          <p:cNvPr id="24584" name="TextBox 34"/>
          <p:cNvSpPr txBox="1">
            <a:spLocks noChangeArrowheads="1"/>
          </p:cNvSpPr>
          <p:nvPr/>
        </p:nvSpPr>
        <p:spPr bwMode="auto">
          <a:xfrm>
            <a:off x="4230371" y="542917"/>
            <a:ext cx="4320221" cy="51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SG" altLang="en-US" sz="2400" b="1" dirty="0">
                <a:latin typeface="+mn-lt"/>
              </a:rPr>
              <a:t>Look at the </a:t>
            </a:r>
            <a:r>
              <a:rPr lang="en-SG" altLang="en-US" sz="2400" b="1" i="1" dirty="0" smtClean="0">
                <a:latin typeface="+mn-lt"/>
              </a:rPr>
              <a:t>Defence</a:t>
            </a:r>
            <a:r>
              <a:rPr lang="en-SG" altLang="en-US" sz="2400" b="1" dirty="0" smtClean="0">
                <a:latin typeface="+mn-lt"/>
              </a:rPr>
              <a:t> </a:t>
            </a:r>
            <a:r>
              <a:rPr lang="en-SG" altLang="en-US" sz="2400" b="1" dirty="0">
                <a:latin typeface="+mn-lt"/>
              </a:rPr>
              <a:t>cards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3816350" y="409575"/>
            <a:ext cx="5148263" cy="3024188"/>
          </a:xfrm>
          <a:prstGeom prst="roundRect">
            <a:avLst/>
          </a:prstGeom>
          <a:noFill/>
          <a:ln w="38100">
            <a:solidFill>
              <a:srgbClr val="66FF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580" name="Rectangle 15"/>
          <p:cNvSpPr>
            <a:spLocks noChangeArrowheads="1"/>
          </p:cNvSpPr>
          <p:nvPr/>
        </p:nvSpPr>
        <p:spPr bwMode="auto">
          <a:xfrm>
            <a:off x="179388" y="2548299"/>
            <a:ext cx="3419475" cy="125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Calibri" pitchFamily="34" charset="0"/>
              <a:buAutoNum type="arabicPeriod"/>
            </a:pPr>
            <a:r>
              <a:rPr lang="en-SG" altLang="en-US" sz="2400" b="1" dirty="0">
                <a:solidFill>
                  <a:srgbClr val="000000"/>
                </a:solidFill>
                <a:latin typeface="+mn-lt"/>
              </a:rPr>
              <a:t>What can we do to </a:t>
            </a:r>
            <a:r>
              <a:rPr lang="en-SG" altLang="en-US" sz="2400" b="1" dirty="0">
                <a:solidFill>
                  <a:srgbClr val="0000CC"/>
                </a:solidFill>
                <a:latin typeface="+mn-lt"/>
              </a:rPr>
              <a:t>prepare</a:t>
            </a:r>
            <a:r>
              <a:rPr lang="en-SG" altLang="en-US" sz="2400" b="1" dirty="0">
                <a:solidFill>
                  <a:srgbClr val="000000"/>
                </a:solidFill>
                <a:latin typeface="+mn-lt"/>
              </a:rPr>
              <a:t> ourselves for an incident like this?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79388" y="4132263"/>
            <a:ext cx="8640762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Calibri" pitchFamily="34" charset="0"/>
              <a:buAutoNum type="arabicPeriod" startAt="2"/>
            </a:pPr>
            <a:r>
              <a:rPr lang="en-SG" altLang="en-US" sz="2400" b="1" dirty="0">
                <a:solidFill>
                  <a:srgbClr val="000000"/>
                </a:solidFill>
                <a:latin typeface="+mn-lt"/>
              </a:rPr>
              <a:t>What are some ways in which we can </a:t>
            </a:r>
            <a:r>
              <a:rPr lang="en-SG" altLang="en-US" sz="2400" b="1" dirty="0">
                <a:solidFill>
                  <a:srgbClr val="0000CC"/>
                </a:solidFill>
                <a:latin typeface="+mn-lt"/>
              </a:rPr>
              <a:t>respond</a:t>
            </a:r>
            <a:r>
              <a:rPr lang="en-SG" altLang="en-US" sz="2400" b="1" dirty="0">
                <a:solidFill>
                  <a:srgbClr val="000000"/>
                </a:solidFill>
                <a:latin typeface="+mn-lt"/>
              </a:rPr>
              <a:t> when an incident like this happens?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79388" y="5157788"/>
            <a:ext cx="8640762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Calibri" pitchFamily="34" charset="0"/>
              <a:buAutoNum type="arabicPeriod" startAt="3"/>
            </a:pPr>
            <a:r>
              <a:rPr lang="en-SG" altLang="en-US" sz="2400" b="1" dirty="0">
                <a:solidFill>
                  <a:srgbClr val="000000"/>
                </a:solidFill>
                <a:latin typeface="+mn-lt"/>
              </a:rPr>
              <a:t>How can we help our society </a:t>
            </a:r>
            <a:r>
              <a:rPr lang="en-SG" altLang="en-US" sz="2400" b="1" dirty="0">
                <a:solidFill>
                  <a:srgbClr val="0000CC"/>
                </a:solidFill>
                <a:latin typeface="+mn-lt"/>
              </a:rPr>
              <a:t>recover</a:t>
            </a:r>
            <a:r>
              <a:rPr lang="en-SG" altLang="en-US" sz="2400" b="1" dirty="0">
                <a:solidFill>
                  <a:srgbClr val="000000"/>
                </a:solidFill>
                <a:latin typeface="+mn-lt"/>
              </a:rPr>
              <a:t> from such an incident quickly?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64614"/>
            <a:ext cx="35433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3708400" y="2646010"/>
            <a:ext cx="5111750" cy="34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Arial" charset="0"/>
              <a:buChar char="•"/>
            </a:pPr>
            <a:r>
              <a:rPr lang="en-SG" altLang="en-US" sz="2400" b="1" dirty="0">
                <a:latin typeface="+mn-lt"/>
              </a:rPr>
              <a:t>Do not believe everything you read online. Check your facts and think about the implications of your actions before sharing.</a:t>
            </a:r>
          </a:p>
          <a:p>
            <a:pPr algn="just">
              <a:buFont typeface="Arial" charset="0"/>
              <a:buChar char="•"/>
            </a:pPr>
            <a:endParaRPr lang="en-SG" altLang="en-US" sz="2400" b="1" dirty="0">
              <a:latin typeface="+mn-lt"/>
            </a:endParaRPr>
          </a:p>
          <a:p>
            <a:pPr algn="just">
              <a:buFont typeface="Arial" charset="0"/>
              <a:buChar char="•"/>
            </a:pPr>
            <a:r>
              <a:rPr lang="en-SG" altLang="en-US" sz="2400" b="1" dirty="0">
                <a:latin typeface="+mn-lt"/>
              </a:rPr>
              <a:t>We can play our part by </a:t>
            </a:r>
            <a:r>
              <a:rPr lang="en-SG" altLang="en-US" sz="2400" b="1" dirty="0" smtClean="0">
                <a:latin typeface="+mn-lt"/>
              </a:rPr>
              <a:t>not sharing messages </a:t>
            </a:r>
            <a:r>
              <a:rPr lang="en-SG" altLang="en-US" sz="2400" b="1" dirty="0">
                <a:latin typeface="+mn-lt"/>
              </a:rPr>
              <a:t>that seek to incite hatred or discrimination against our fellow Singaporeans.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" y="3519487"/>
            <a:ext cx="3451225" cy="172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37316"/>
            <a:ext cx="4365625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030" y="908720"/>
            <a:ext cx="8606450" cy="567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 descr="Image by FlamingText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61388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3131840" y="4240689"/>
            <a:ext cx="2808287" cy="2281871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2400" b="1" dirty="0">
                <a:solidFill>
                  <a:srgbClr val="002060"/>
                </a:solidFill>
              </a:rPr>
              <a:t>We’re facing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2400" b="1" dirty="0">
                <a:solidFill>
                  <a:srgbClr val="002060"/>
                </a:solidFill>
              </a:rPr>
              <a:t>i</a:t>
            </a:r>
            <a:r>
              <a:rPr lang="en-SG" sz="2400" b="1" dirty="0" smtClean="0">
                <a:solidFill>
                  <a:srgbClr val="002060"/>
                </a:solidFill>
              </a:rPr>
              <a:t>ncreasingly</a:t>
            </a:r>
            <a:endParaRPr lang="en-SG" sz="2400" b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2400" b="1" dirty="0">
                <a:solidFill>
                  <a:srgbClr val="002060"/>
                </a:solidFill>
              </a:rPr>
              <a:t>complex threats.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4000500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/>
          <p:cNvSpPr/>
          <p:nvPr/>
        </p:nvSpPr>
        <p:spPr>
          <a:xfrm>
            <a:off x="180553" y="2100124"/>
            <a:ext cx="2951287" cy="2801222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2400" b="1" dirty="0">
                <a:solidFill>
                  <a:srgbClr val="002060"/>
                </a:solidFill>
              </a:rPr>
              <a:t>Everyone needs to play a part, not just our security forces.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0787" y="929323"/>
            <a:ext cx="6461125" cy="595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532" y="2087136"/>
            <a:ext cx="2743200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765745"/>
            <a:ext cx="2735263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6933" y="2990056"/>
            <a:ext cx="284956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3198178" y="3326845"/>
            <a:ext cx="2879725" cy="3320573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2400" b="1" dirty="0">
                <a:solidFill>
                  <a:srgbClr val="002060"/>
                </a:solidFill>
              </a:rPr>
              <a:t>There are many things we can do to put Total Defence into action.</a:t>
            </a: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96" y="95250"/>
            <a:ext cx="4000500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Group 30"/>
          <p:cNvGrpSpPr>
            <a:grpSpLocks/>
          </p:cNvGrpSpPr>
          <p:nvPr/>
        </p:nvGrpSpPr>
        <p:grpSpPr bwMode="auto">
          <a:xfrm>
            <a:off x="4576763" y="454025"/>
            <a:ext cx="4421187" cy="1500716"/>
            <a:chOff x="4531524" y="355584"/>
            <a:chExt cx="4422536" cy="1501799"/>
          </a:xfrm>
        </p:grpSpPr>
        <p:sp>
          <p:nvSpPr>
            <p:cNvPr id="7174" name="Rounded Rectangle 3"/>
            <p:cNvSpPr>
              <a:spLocks noChangeArrowheads="1"/>
            </p:cNvSpPr>
            <p:nvPr/>
          </p:nvSpPr>
          <p:spPr bwMode="auto">
            <a:xfrm>
              <a:off x="4531524" y="389145"/>
              <a:ext cx="4422536" cy="146823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Aft>
                  <a:spcPts val="2400"/>
                </a:spcAft>
              </a:pPr>
              <a:r>
                <a:rPr lang="en-US" altLang="en-US" sz="2400" b="1" dirty="0">
                  <a:solidFill>
                    <a:srgbClr val="002060"/>
                  </a:solidFill>
                </a:rPr>
                <a:t>The need to strengthen all pillars of Total </a:t>
              </a:r>
              <a:r>
                <a:rPr lang="en-US" altLang="en-US" sz="2400" b="1" dirty="0" err="1">
                  <a:solidFill>
                    <a:srgbClr val="002060"/>
                  </a:solidFill>
                </a:rPr>
                <a:t>Defence</a:t>
              </a:r>
              <a:r>
                <a:rPr lang="en-US" altLang="en-US" sz="2400" b="1" dirty="0">
                  <a:solidFill>
                    <a:srgbClr val="002060"/>
                  </a:solidFill>
                </a:rPr>
                <a:t> to overcome national crises</a:t>
              </a:r>
              <a:endParaRPr lang="en-SG" altLang="en-US" sz="2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4582340" y="355584"/>
              <a:ext cx="4320905" cy="0"/>
            </a:xfrm>
            <a:prstGeom prst="line">
              <a:avLst/>
            </a:prstGeom>
            <a:ln w="38100">
              <a:solidFill>
                <a:srgbClr val="66FF3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582340" y="1844145"/>
              <a:ext cx="4320905" cy="0"/>
            </a:xfrm>
            <a:prstGeom prst="line">
              <a:avLst/>
            </a:prstGeom>
            <a:ln w="38100">
              <a:solidFill>
                <a:srgbClr val="66FF3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04788"/>
            <a:ext cx="4373563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5912">
            <a:off x="2418306" y="2481574"/>
            <a:ext cx="1307097" cy="20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1739">
            <a:off x="1449818" y="3454285"/>
            <a:ext cx="1325638" cy="20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1623">
            <a:off x="3539994" y="2497922"/>
            <a:ext cx="1314661" cy="20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1462">
            <a:off x="4514353" y="3152931"/>
            <a:ext cx="1316693" cy="20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1362">
            <a:off x="2433349" y="4246633"/>
            <a:ext cx="1328537" cy="20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27584" y="-403574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G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827584" y="-75279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17898" y="20729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17898" y="489870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G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827584" y="83975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27584" y="1143920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8401">
            <a:off x="3707506" y="4315878"/>
            <a:ext cx="1314555" cy="20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372200" y="2749570"/>
            <a:ext cx="2481734" cy="199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72000" rIns="72000" bIns="720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altLang="en-US" sz="2400" b="1" dirty="0" smtClean="0">
                <a:latin typeface="+mj-lt"/>
              </a:rPr>
              <a:t>Why multiple pillars of </a:t>
            </a:r>
            <a:r>
              <a:rPr lang="en-US" altLang="en-US" sz="2400" b="1" i="1" dirty="0" err="1" smtClean="0">
                <a:latin typeface="+mj-lt"/>
              </a:rPr>
              <a:t>Defence</a:t>
            </a:r>
            <a:r>
              <a:rPr lang="en-US" altLang="en-US" sz="2400" b="1" dirty="0" smtClean="0">
                <a:latin typeface="+mj-lt"/>
              </a:rPr>
              <a:t> are required to overcome any one </a:t>
            </a:r>
            <a:r>
              <a:rPr lang="en-US" altLang="en-US" sz="2400" b="1" i="1" dirty="0" smtClean="0">
                <a:latin typeface="+mj-lt"/>
              </a:rPr>
              <a:t>Crisis</a:t>
            </a:r>
            <a:r>
              <a:rPr lang="en-US" altLang="en-US" sz="2400" b="1" dirty="0" smtClean="0">
                <a:latin typeface="+mj-lt"/>
              </a:rPr>
              <a:t>?</a:t>
            </a:r>
            <a:endParaRPr lang="en-SG" altLang="en-US" sz="2400" b="1" dirty="0">
              <a:latin typeface="+mj-lt"/>
            </a:endParaRPr>
          </a:p>
        </p:txBody>
      </p:sp>
      <p:grpSp>
        <p:nvGrpSpPr>
          <p:cNvPr id="7173" name="Group 30"/>
          <p:cNvGrpSpPr>
            <a:grpSpLocks/>
          </p:cNvGrpSpPr>
          <p:nvPr/>
        </p:nvGrpSpPr>
        <p:grpSpPr bwMode="auto">
          <a:xfrm>
            <a:off x="4576763" y="454025"/>
            <a:ext cx="4421187" cy="1500715"/>
            <a:chOff x="4531524" y="355584"/>
            <a:chExt cx="4422536" cy="1501798"/>
          </a:xfrm>
        </p:grpSpPr>
        <p:sp>
          <p:nvSpPr>
            <p:cNvPr id="7174" name="Rounded Rectangle 3"/>
            <p:cNvSpPr>
              <a:spLocks noChangeArrowheads="1"/>
            </p:cNvSpPr>
            <p:nvPr/>
          </p:nvSpPr>
          <p:spPr bwMode="auto">
            <a:xfrm>
              <a:off x="4531524" y="389144"/>
              <a:ext cx="4422536" cy="146823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Aft>
                  <a:spcPts val="2400"/>
                </a:spcAft>
              </a:pPr>
              <a:r>
                <a:rPr lang="en-US" altLang="en-US" sz="2400" b="1" dirty="0" smtClean="0">
                  <a:solidFill>
                    <a:srgbClr val="002060"/>
                  </a:solidFill>
                  <a:latin typeface="+mn-lt"/>
                </a:rPr>
                <a:t>The need to strengthen all pillars of Total </a:t>
              </a:r>
              <a:r>
                <a:rPr lang="en-US" altLang="en-US" sz="2400" b="1" dirty="0" err="1" smtClean="0">
                  <a:solidFill>
                    <a:srgbClr val="002060"/>
                  </a:solidFill>
                  <a:latin typeface="+mn-lt"/>
                </a:rPr>
                <a:t>Defence</a:t>
              </a:r>
              <a:r>
                <a:rPr lang="en-US" altLang="en-US" sz="2400" b="1" dirty="0" smtClean="0">
                  <a:solidFill>
                    <a:srgbClr val="002060"/>
                  </a:solidFill>
                  <a:latin typeface="+mn-lt"/>
                </a:rPr>
                <a:t> to overcome national crises</a:t>
              </a:r>
              <a:endParaRPr lang="en-SG" altLang="en-US" sz="2400" b="1" dirty="0">
                <a:solidFill>
                  <a:srgbClr val="002060"/>
                </a:solidFill>
                <a:latin typeface="+mn-lt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4582340" y="355584"/>
              <a:ext cx="4320905" cy="0"/>
            </a:xfrm>
            <a:prstGeom prst="line">
              <a:avLst/>
            </a:prstGeom>
            <a:ln w="38100">
              <a:solidFill>
                <a:srgbClr val="66FF3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582340" y="1844145"/>
              <a:ext cx="4320905" cy="0"/>
            </a:xfrm>
            <a:prstGeom prst="line">
              <a:avLst/>
            </a:prstGeom>
            <a:ln w="38100">
              <a:solidFill>
                <a:srgbClr val="66FF3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04788"/>
            <a:ext cx="4373563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5912">
            <a:off x="2418306" y="2481574"/>
            <a:ext cx="1307097" cy="20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1739">
            <a:off x="1449818" y="3454285"/>
            <a:ext cx="1325638" cy="20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1623">
            <a:off x="3539994" y="2497922"/>
            <a:ext cx="1314661" cy="20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1462">
            <a:off x="4514353" y="3152931"/>
            <a:ext cx="1316693" cy="20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1362">
            <a:off x="2433349" y="4246633"/>
            <a:ext cx="1328537" cy="20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8401">
            <a:off x="3707506" y="4315878"/>
            <a:ext cx="1314555" cy="20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187624" y="2327886"/>
            <a:ext cx="2291803" cy="3484612"/>
          </a:xfrm>
          <a:prstGeom prst="rect">
            <a:avLst/>
          </a:prstGeom>
          <a:effectLst>
            <a:glow rad="50800">
              <a:schemeClr val="tx1">
                <a:alpha val="82000"/>
              </a:schemeClr>
            </a:glo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6413"/>
            <a:ext cx="4373563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3586931" y="3158836"/>
            <a:ext cx="5557069" cy="88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72000" rIns="72000" bIns="720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altLang="en-US" sz="2400" b="1" dirty="0" smtClean="0">
                <a:latin typeface="+mn-lt"/>
              </a:rPr>
              <a:t>How vital was it to play the Community Support cards?</a:t>
            </a:r>
            <a:endParaRPr lang="en-SG" altLang="en-US" sz="2400" b="1" dirty="0">
              <a:latin typeface="+mn-lt"/>
            </a:endParaRPr>
          </a:p>
        </p:txBody>
      </p:sp>
      <p:grpSp>
        <p:nvGrpSpPr>
          <p:cNvPr id="8197" name="Group 30"/>
          <p:cNvGrpSpPr>
            <a:grpSpLocks/>
          </p:cNvGrpSpPr>
          <p:nvPr/>
        </p:nvGrpSpPr>
        <p:grpSpPr bwMode="auto">
          <a:xfrm>
            <a:off x="4532313" y="454025"/>
            <a:ext cx="4421187" cy="1500716"/>
            <a:chOff x="4531524" y="355584"/>
            <a:chExt cx="4422536" cy="1501799"/>
          </a:xfrm>
        </p:grpSpPr>
        <p:sp>
          <p:nvSpPr>
            <p:cNvPr id="8198" name="Rounded Rectangle 3"/>
            <p:cNvSpPr>
              <a:spLocks noChangeArrowheads="1"/>
            </p:cNvSpPr>
            <p:nvPr/>
          </p:nvSpPr>
          <p:spPr bwMode="auto">
            <a:xfrm>
              <a:off x="4531524" y="389145"/>
              <a:ext cx="4422536" cy="146823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Aft>
                  <a:spcPts val="2400"/>
                </a:spcAft>
              </a:pPr>
              <a:r>
                <a:rPr lang="en-US" altLang="en-US" sz="2400" b="1" dirty="0" smtClean="0">
                  <a:solidFill>
                    <a:srgbClr val="002060"/>
                  </a:solidFill>
                  <a:latin typeface="+mn-lt"/>
                </a:rPr>
                <a:t>Playing of </a:t>
              </a:r>
              <a:r>
                <a:rPr lang="en-US" altLang="en-US" sz="2400" b="1" i="1" dirty="0" smtClean="0">
                  <a:solidFill>
                    <a:srgbClr val="002060"/>
                  </a:solidFill>
                  <a:latin typeface="+mn-lt"/>
                </a:rPr>
                <a:t>Community Support</a:t>
              </a:r>
              <a:r>
                <a:rPr lang="en-US" altLang="en-US" sz="2400" b="1" dirty="0" smtClean="0">
                  <a:solidFill>
                    <a:srgbClr val="002060"/>
                  </a:solidFill>
                  <a:latin typeface="+mn-lt"/>
                </a:rPr>
                <a:t> cards to strengthen the pillars of Total </a:t>
              </a:r>
              <a:r>
                <a:rPr lang="en-US" altLang="en-US" sz="2400" b="1" dirty="0" err="1" smtClean="0">
                  <a:solidFill>
                    <a:srgbClr val="002060"/>
                  </a:solidFill>
                  <a:latin typeface="+mn-lt"/>
                </a:rPr>
                <a:t>Defence</a:t>
              </a:r>
              <a:endParaRPr lang="en-SG" altLang="en-US" sz="2400" b="1" dirty="0">
                <a:solidFill>
                  <a:srgbClr val="002060"/>
                </a:solidFill>
                <a:latin typeface="+mn-lt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4582340" y="355584"/>
              <a:ext cx="4320905" cy="0"/>
            </a:xfrm>
            <a:prstGeom prst="line">
              <a:avLst/>
            </a:prstGeom>
            <a:ln w="38100">
              <a:solidFill>
                <a:srgbClr val="66FF3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582340" y="1844145"/>
              <a:ext cx="4320905" cy="0"/>
            </a:xfrm>
            <a:prstGeom prst="line">
              <a:avLst/>
            </a:prstGeom>
            <a:ln w="38100">
              <a:solidFill>
                <a:srgbClr val="66FF3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064044" y="2392660"/>
            <a:ext cx="2291803" cy="3484612"/>
          </a:xfrm>
          <a:prstGeom prst="rect">
            <a:avLst/>
          </a:prstGeom>
          <a:effectLst>
            <a:glow rad="50800">
              <a:schemeClr val="tx1">
                <a:alpha val="82000"/>
              </a:schemeClr>
            </a:glo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6413"/>
            <a:ext cx="4373563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197" name="Group 30"/>
          <p:cNvGrpSpPr>
            <a:grpSpLocks/>
          </p:cNvGrpSpPr>
          <p:nvPr/>
        </p:nvGrpSpPr>
        <p:grpSpPr bwMode="auto">
          <a:xfrm>
            <a:off x="4532313" y="454025"/>
            <a:ext cx="4421187" cy="1500716"/>
            <a:chOff x="4531524" y="355584"/>
            <a:chExt cx="4422536" cy="1501799"/>
          </a:xfrm>
        </p:grpSpPr>
        <p:sp>
          <p:nvSpPr>
            <p:cNvPr id="8198" name="Rounded Rectangle 3"/>
            <p:cNvSpPr>
              <a:spLocks noChangeArrowheads="1"/>
            </p:cNvSpPr>
            <p:nvPr/>
          </p:nvSpPr>
          <p:spPr bwMode="auto">
            <a:xfrm>
              <a:off x="4531524" y="389145"/>
              <a:ext cx="4422536" cy="146823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Aft>
                  <a:spcPts val="2400"/>
                </a:spcAft>
              </a:pPr>
              <a:r>
                <a:rPr lang="en-US" altLang="en-US" sz="2400" b="1" dirty="0" smtClean="0">
                  <a:solidFill>
                    <a:srgbClr val="002060"/>
                  </a:solidFill>
                  <a:latin typeface="+mn-lt"/>
                </a:rPr>
                <a:t>Playing of </a:t>
              </a:r>
              <a:r>
                <a:rPr lang="en-US" altLang="en-US" sz="2400" b="1" i="1" dirty="0" smtClean="0">
                  <a:solidFill>
                    <a:srgbClr val="002060"/>
                  </a:solidFill>
                  <a:latin typeface="+mn-lt"/>
                </a:rPr>
                <a:t>Community Support</a:t>
              </a:r>
              <a:r>
                <a:rPr lang="en-US" altLang="en-US" sz="2400" b="1" dirty="0" smtClean="0">
                  <a:solidFill>
                    <a:srgbClr val="002060"/>
                  </a:solidFill>
                  <a:latin typeface="+mn-lt"/>
                </a:rPr>
                <a:t> cards to strengthen the pillars of Total </a:t>
              </a:r>
              <a:r>
                <a:rPr lang="en-US" altLang="en-US" sz="2400" b="1" dirty="0" err="1" smtClean="0">
                  <a:solidFill>
                    <a:srgbClr val="002060"/>
                  </a:solidFill>
                  <a:latin typeface="+mn-lt"/>
                </a:rPr>
                <a:t>Defence</a:t>
              </a:r>
              <a:endParaRPr lang="en-SG" altLang="en-US" sz="2400" b="1" dirty="0">
                <a:solidFill>
                  <a:srgbClr val="002060"/>
                </a:solidFill>
                <a:latin typeface="+mn-lt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4582340" y="355584"/>
              <a:ext cx="4320905" cy="0"/>
            </a:xfrm>
            <a:prstGeom prst="line">
              <a:avLst/>
            </a:prstGeom>
            <a:ln w="38100">
              <a:solidFill>
                <a:srgbClr val="66FF3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582340" y="1844145"/>
              <a:ext cx="4320905" cy="0"/>
            </a:xfrm>
            <a:prstGeom prst="line">
              <a:avLst/>
            </a:prstGeom>
            <a:ln w="38100">
              <a:solidFill>
                <a:srgbClr val="66FF3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413591" y="3253626"/>
            <a:ext cx="5557069" cy="88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72000" rIns="72000" bIns="720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altLang="en-US" sz="2400" b="1" dirty="0" smtClean="0">
                <a:latin typeface="+mn-lt"/>
              </a:rPr>
              <a:t>Community Support allows us to remain united and keep Singapore strong. </a:t>
            </a:r>
            <a:endParaRPr lang="en-SG" alt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82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550" y="146413"/>
            <a:ext cx="4373563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146" y="2227407"/>
            <a:ext cx="1397721" cy="217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68" name="Group 2"/>
          <p:cNvGrpSpPr>
            <a:grpSpLocks/>
          </p:cNvGrpSpPr>
          <p:nvPr/>
        </p:nvGrpSpPr>
        <p:grpSpPr bwMode="auto">
          <a:xfrm>
            <a:off x="4427983" y="454025"/>
            <a:ext cx="4485705" cy="1487488"/>
            <a:chOff x="4416171" y="355584"/>
            <a:chExt cx="4487074" cy="1488561"/>
          </a:xfrm>
        </p:grpSpPr>
        <p:sp>
          <p:nvSpPr>
            <p:cNvPr id="11271" name="Rounded Rectangle 3"/>
            <p:cNvSpPr>
              <a:spLocks noChangeArrowheads="1"/>
            </p:cNvSpPr>
            <p:nvPr/>
          </p:nvSpPr>
          <p:spPr bwMode="auto">
            <a:xfrm>
              <a:off x="4416171" y="593602"/>
              <a:ext cx="4422536" cy="105932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 marL="1708150" defTabSz="79375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793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79375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79375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79375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793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793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793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793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533400" algn="ctr"/>
              <a:r>
                <a:rPr lang="en-SG" altLang="en-US" sz="2400" b="1" dirty="0">
                  <a:solidFill>
                    <a:srgbClr val="002060"/>
                  </a:solidFill>
                  <a:latin typeface="+mn-lt"/>
                </a:rPr>
                <a:t>Reacting to effects of</a:t>
              </a:r>
              <a:br>
                <a:rPr lang="en-SG" altLang="en-US" sz="2400" b="1" dirty="0">
                  <a:solidFill>
                    <a:srgbClr val="002060"/>
                  </a:solidFill>
                  <a:latin typeface="+mn-lt"/>
                </a:rPr>
              </a:br>
              <a:r>
                <a:rPr lang="en-SG" altLang="en-US" sz="2400" b="1" i="1" dirty="0" smtClean="0">
                  <a:solidFill>
                    <a:srgbClr val="002060"/>
                  </a:solidFill>
                  <a:latin typeface="+mn-lt"/>
                </a:rPr>
                <a:t>Event</a:t>
              </a:r>
              <a:r>
                <a:rPr lang="en-SG" altLang="en-US" sz="2400" b="1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en-SG" altLang="en-US" sz="2400" b="1" dirty="0">
                  <a:solidFill>
                    <a:srgbClr val="002060"/>
                  </a:solidFill>
                  <a:latin typeface="+mn-lt"/>
                </a:rPr>
                <a:t>cards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4582340" y="355584"/>
              <a:ext cx="4320905" cy="0"/>
            </a:xfrm>
            <a:prstGeom prst="line">
              <a:avLst/>
            </a:prstGeom>
            <a:ln w="38100">
              <a:solidFill>
                <a:srgbClr val="66FF3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582340" y="1844145"/>
              <a:ext cx="4320905" cy="0"/>
            </a:xfrm>
            <a:prstGeom prst="line">
              <a:avLst/>
            </a:prstGeom>
            <a:ln w="38100">
              <a:solidFill>
                <a:srgbClr val="66FF3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70" name="TextBox 15"/>
          <p:cNvSpPr txBox="1">
            <a:spLocks noChangeArrowheads="1"/>
          </p:cNvSpPr>
          <p:nvPr/>
        </p:nvSpPr>
        <p:spPr bwMode="auto">
          <a:xfrm>
            <a:off x="6443663" y="3141509"/>
            <a:ext cx="2211387" cy="162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SG" altLang="en-US" sz="2400" b="1" dirty="0">
                <a:latin typeface="+mn-lt"/>
              </a:rPr>
              <a:t>How prepared were you for </a:t>
            </a:r>
            <a:r>
              <a:rPr lang="en-SG" altLang="en-US" sz="2400" b="1" dirty="0" smtClean="0">
                <a:latin typeface="+mn-lt"/>
              </a:rPr>
              <a:t>events that occur?</a:t>
            </a:r>
            <a:endParaRPr lang="en-SG" altLang="en-US" sz="2400" b="1" dirty="0">
              <a:latin typeface="+mn-lt"/>
            </a:endParaRPr>
          </a:p>
        </p:txBody>
      </p:sp>
      <p:pic>
        <p:nvPicPr>
          <p:cNvPr id="2049" name="Picture 4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8872">
            <a:off x="1650319" y="2598001"/>
            <a:ext cx="1397722" cy="217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G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569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G"/>
          </a:p>
        </p:txBody>
      </p:sp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 rot="606729">
            <a:off x="3513861" y="2650653"/>
            <a:ext cx="1383861" cy="2168811"/>
          </a:xfrm>
          <a:prstGeom prst="rect">
            <a:avLst/>
          </a:prstGeom>
        </p:spPr>
      </p:pic>
      <p:pic>
        <p:nvPicPr>
          <p:cNvPr id="2063" name="Picture 4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667">
            <a:off x="4123011" y="3270437"/>
            <a:ext cx="1417961" cy="218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794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G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935514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G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0" y="1866424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457200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457200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457200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457200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457200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539750" algn="l"/>
              </a:tabLst>
            </a:pPr>
            <a:r>
              <a:rPr kumimoji="0" lang="en-US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kumimoji="0" lang="en-US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4" name="Picture 3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7461">
            <a:off x="956502" y="3172945"/>
            <a:ext cx="1395219" cy="217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3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48" y="2929819"/>
            <a:ext cx="1395219" cy="216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4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6765">
            <a:off x="1643256" y="3366200"/>
            <a:ext cx="1409664" cy="219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3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444">
            <a:off x="3287053" y="3459699"/>
            <a:ext cx="1378985" cy="214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2886">
            <a:off x="747258" y="4147518"/>
            <a:ext cx="1383862" cy="215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36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6490">
            <a:off x="1987210" y="3814748"/>
            <a:ext cx="1401082" cy="217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3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023">
            <a:off x="3137424" y="3804332"/>
            <a:ext cx="1397722" cy="217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4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3045">
            <a:off x="4460457" y="4005682"/>
            <a:ext cx="1409664" cy="217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119">
            <a:off x="4519676" y="2504111"/>
            <a:ext cx="4637085" cy="3319483"/>
          </a:xfrm>
          <a:prstGeom prst="rect">
            <a:avLst/>
          </a:prstGeom>
        </p:spPr>
      </p:pic>
      <p:grpSp>
        <p:nvGrpSpPr>
          <p:cNvPr id="12292" name="Group 2"/>
          <p:cNvGrpSpPr>
            <a:grpSpLocks/>
          </p:cNvGrpSpPr>
          <p:nvPr/>
        </p:nvGrpSpPr>
        <p:grpSpPr bwMode="auto">
          <a:xfrm>
            <a:off x="4283968" y="454025"/>
            <a:ext cx="4485704" cy="1487488"/>
            <a:chOff x="4416172" y="355584"/>
            <a:chExt cx="4487073" cy="1488561"/>
          </a:xfrm>
        </p:grpSpPr>
        <p:sp>
          <p:nvSpPr>
            <p:cNvPr id="12296" name="Rounded Rectangle 3"/>
            <p:cNvSpPr>
              <a:spLocks noChangeArrowheads="1"/>
            </p:cNvSpPr>
            <p:nvPr/>
          </p:nvSpPr>
          <p:spPr bwMode="auto">
            <a:xfrm>
              <a:off x="4416172" y="593604"/>
              <a:ext cx="4422536" cy="105932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 marL="1708150" defTabSz="79375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793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79375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79375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79375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793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793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793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793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533400" algn="ctr"/>
              <a:r>
                <a:rPr lang="en-SG" altLang="en-US" sz="2400" b="1" dirty="0">
                  <a:solidFill>
                    <a:srgbClr val="002060"/>
                  </a:solidFill>
                  <a:latin typeface="+mn-lt"/>
                </a:rPr>
                <a:t>Reacting to effects of</a:t>
              </a:r>
              <a:br>
                <a:rPr lang="en-SG" altLang="en-US" sz="2400" b="1" dirty="0">
                  <a:solidFill>
                    <a:srgbClr val="002060"/>
                  </a:solidFill>
                  <a:latin typeface="+mn-lt"/>
                </a:rPr>
              </a:br>
              <a:r>
                <a:rPr lang="en-SG" altLang="en-US" sz="2400" b="1" i="1" dirty="0" smtClean="0">
                  <a:solidFill>
                    <a:srgbClr val="002060"/>
                  </a:solidFill>
                  <a:latin typeface="+mn-lt"/>
                </a:rPr>
                <a:t>Event</a:t>
              </a:r>
              <a:r>
                <a:rPr lang="en-SG" altLang="en-US" sz="2400" b="1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en-SG" altLang="en-US" sz="2400" b="1" dirty="0">
                  <a:solidFill>
                    <a:srgbClr val="002060"/>
                  </a:solidFill>
                  <a:latin typeface="+mn-lt"/>
                </a:rPr>
                <a:t>cards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4582340" y="355584"/>
              <a:ext cx="4320905" cy="0"/>
            </a:xfrm>
            <a:prstGeom prst="line">
              <a:avLst/>
            </a:prstGeom>
            <a:ln w="38100">
              <a:solidFill>
                <a:srgbClr val="66FF3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582340" y="1844145"/>
              <a:ext cx="4320905" cy="0"/>
            </a:xfrm>
            <a:prstGeom prst="line">
              <a:avLst/>
            </a:prstGeom>
            <a:ln w="38100">
              <a:solidFill>
                <a:srgbClr val="66FF3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971" y="157162"/>
            <a:ext cx="4373563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TextBox 15"/>
          <p:cNvSpPr txBox="1">
            <a:spLocks noChangeArrowheads="1"/>
          </p:cNvSpPr>
          <p:nvPr/>
        </p:nvSpPr>
        <p:spPr bwMode="auto">
          <a:xfrm>
            <a:off x="458051" y="4951397"/>
            <a:ext cx="4190584" cy="88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72000" rIns="72000" bIns="720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SG" altLang="en-US" sz="2400" b="1" dirty="0">
                <a:latin typeface="+mn-lt"/>
              </a:rPr>
              <a:t>Did your strategies change </a:t>
            </a:r>
            <a:r>
              <a:rPr lang="en-SG" altLang="en-US" sz="2400" b="1" dirty="0" smtClean="0">
                <a:latin typeface="+mn-lt"/>
              </a:rPr>
              <a:t>because of an </a:t>
            </a:r>
            <a:r>
              <a:rPr lang="en-SG" altLang="en-US" sz="2400" b="1" i="1" dirty="0" smtClean="0">
                <a:latin typeface="+mn-lt"/>
              </a:rPr>
              <a:t>Event</a:t>
            </a:r>
            <a:r>
              <a:rPr lang="en-SG" altLang="en-US" sz="2400" b="1" dirty="0" smtClean="0">
                <a:latin typeface="+mn-lt"/>
              </a:rPr>
              <a:t> card?</a:t>
            </a:r>
            <a:endParaRPr lang="en-SG" altLang="en-US" sz="2400" b="1" dirty="0">
              <a:latin typeface="+mn-lt"/>
            </a:endParaRPr>
          </a:p>
        </p:txBody>
      </p:sp>
      <p:pic>
        <p:nvPicPr>
          <p:cNvPr id="29" name="Picture 28"/>
          <p:cNvPicPr/>
          <p:nvPr/>
        </p:nvPicPr>
        <p:blipFill>
          <a:blip r:embed="rId5"/>
          <a:stretch>
            <a:fillRect/>
          </a:stretch>
        </p:blipFill>
        <p:spPr>
          <a:xfrm>
            <a:off x="3945267" y="2603500"/>
            <a:ext cx="759953" cy="1247370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6"/>
          <a:stretch>
            <a:fillRect/>
          </a:stretch>
        </p:blipFill>
        <p:spPr>
          <a:xfrm rot="21414377">
            <a:off x="3179998" y="2623099"/>
            <a:ext cx="759953" cy="1247370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7"/>
          <a:stretch>
            <a:fillRect/>
          </a:stretch>
        </p:blipFill>
        <p:spPr>
          <a:xfrm rot="21017713">
            <a:off x="2440658" y="2706598"/>
            <a:ext cx="759953" cy="1255342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/>
          <a:stretch>
            <a:fillRect/>
          </a:stretch>
        </p:blipFill>
        <p:spPr>
          <a:xfrm rot="20579403">
            <a:off x="1733246" y="2877540"/>
            <a:ext cx="755886" cy="1247370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9"/>
          <a:stretch>
            <a:fillRect/>
          </a:stretch>
        </p:blipFill>
        <p:spPr>
          <a:xfrm rot="20071726">
            <a:off x="1062577" y="3142404"/>
            <a:ext cx="758537" cy="1247370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10"/>
          <a:stretch>
            <a:fillRect/>
          </a:stretch>
        </p:blipFill>
        <p:spPr>
          <a:xfrm rot="19737513">
            <a:off x="403591" y="3513528"/>
            <a:ext cx="759953" cy="1247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558800" y="2276475"/>
            <a:ext cx="80264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SG" altLang="en-US" sz="2400" b="1" dirty="0">
                <a:latin typeface="+mn-lt"/>
              </a:rPr>
              <a:t>If you were to play the game again, what are some things you would do differently?</a:t>
            </a:r>
          </a:p>
        </p:txBody>
      </p:sp>
      <p:grpSp>
        <p:nvGrpSpPr>
          <p:cNvPr id="13317" name="Group 8"/>
          <p:cNvGrpSpPr>
            <a:grpSpLocks/>
          </p:cNvGrpSpPr>
          <p:nvPr/>
        </p:nvGrpSpPr>
        <p:grpSpPr bwMode="auto">
          <a:xfrm>
            <a:off x="4532313" y="454025"/>
            <a:ext cx="4421187" cy="1174775"/>
            <a:chOff x="4531524" y="355584"/>
            <a:chExt cx="4422536" cy="1489240"/>
          </a:xfrm>
        </p:grpSpPr>
        <p:sp>
          <p:nvSpPr>
            <p:cNvPr id="13318" name="Rounded Rectangle 9"/>
            <p:cNvSpPr>
              <a:spLocks noChangeArrowheads="1"/>
            </p:cNvSpPr>
            <p:nvPr/>
          </p:nvSpPr>
          <p:spPr bwMode="auto">
            <a:xfrm>
              <a:off x="4531524" y="775200"/>
              <a:ext cx="4422536" cy="65000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 defTabSz="79375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793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79375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79375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79375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793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793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793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793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SG" altLang="en-US" sz="2400" b="1" dirty="0" smtClean="0">
                  <a:solidFill>
                    <a:srgbClr val="002060"/>
                  </a:solidFill>
                  <a:latin typeface="+mn-lt"/>
                </a:rPr>
                <a:t>Gameplay and</a:t>
              </a:r>
              <a:r>
                <a:rPr lang="en-SG" altLang="en-US" sz="2400" b="1" dirty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en-SG" altLang="en-US" sz="2400" b="1" dirty="0" smtClean="0">
                  <a:solidFill>
                    <a:srgbClr val="002060"/>
                  </a:solidFill>
                  <a:latin typeface="+mn-lt"/>
                </a:rPr>
                <a:t>strategy</a:t>
              </a:r>
              <a:endParaRPr lang="en-SG" altLang="en-US" sz="2400" b="1" dirty="0">
                <a:solidFill>
                  <a:srgbClr val="002060"/>
                </a:solidFill>
                <a:latin typeface="+mn-lt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582340" y="355584"/>
              <a:ext cx="4320905" cy="0"/>
            </a:xfrm>
            <a:prstGeom prst="line">
              <a:avLst/>
            </a:prstGeom>
            <a:ln w="38100">
              <a:solidFill>
                <a:srgbClr val="66FF3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582340" y="1844824"/>
              <a:ext cx="4320905" cy="0"/>
            </a:xfrm>
            <a:prstGeom prst="line">
              <a:avLst/>
            </a:prstGeom>
            <a:ln w="38100">
              <a:solidFill>
                <a:srgbClr val="66FF3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550" y="123824"/>
            <a:ext cx="4373563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D:\Ansley\GOTC\Pictures\GOTC II\IMG_1772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93519" y="3160713"/>
            <a:ext cx="6193185" cy="354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671</Words>
  <Application>Microsoft Office PowerPoint</Application>
  <PresentationFormat>On-screen Show (4:3)</PresentationFormat>
  <Paragraphs>69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SimSun</vt:lpstr>
      <vt:lpstr>SimSun</vt:lpstr>
      <vt:lpstr>Arial</vt:lpstr>
      <vt:lpstr>Calibri</vt:lpstr>
      <vt:lpstr>Century Gothic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GOTC Debrief Presentation</dc:title>
  <dc:creator/>
  <cp:lastModifiedBy/>
  <cp:revision>1</cp:revision>
  <dcterms:created xsi:type="dcterms:W3CDTF">2017-02-07T19:19:42Z</dcterms:created>
  <dcterms:modified xsi:type="dcterms:W3CDTF">2019-12-06T07:48:08Z</dcterms:modified>
</cp:coreProperties>
</file>